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306" r:id="rId3"/>
    <p:sldId id="287" r:id="rId4"/>
    <p:sldId id="281" r:id="rId5"/>
    <p:sldId id="276" r:id="rId6"/>
    <p:sldId id="304" r:id="rId7"/>
    <p:sldId id="302" r:id="rId8"/>
    <p:sldId id="301" r:id="rId9"/>
    <p:sldId id="300" r:id="rId10"/>
    <p:sldId id="299" r:id="rId11"/>
    <p:sldId id="298" r:id="rId12"/>
    <p:sldId id="297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B2BA5"/>
    <a:srgbClr val="00CC00"/>
    <a:srgbClr val="0000CC"/>
    <a:srgbClr val="FF0066"/>
    <a:srgbClr val="DAA600"/>
    <a:srgbClr val="00AC4E"/>
    <a:srgbClr val="199743"/>
    <a:srgbClr val="126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9319" autoAdjust="0"/>
    <p:restoredTop sz="94682" autoAdjust="0"/>
  </p:normalViewPr>
  <p:slideViewPr>
    <p:cSldViewPr>
      <p:cViewPr varScale="1">
        <p:scale>
          <a:sx n="74" d="100"/>
          <a:sy n="74" d="100"/>
        </p:scale>
        <p:origin x="7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0EBEEDC-4FC3-41F5-AFB8-DC28731B9F90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A3F5F44-2698-4D04-B584-D1444FB3D6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5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5F44-2698-4D04-B584-D1444FB3D6D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48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2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6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6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4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5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24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4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64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3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6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17D5-43C8-466E-9A58-3827FDC229ED}" type="datetimeFigureOut">
              <a:rPr lang="en-US" smtClean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siyoni@cox.net" TargetMode="External"/><Relationship Id="rId2" Type="http://schemas.openxmlformats.org/officeDocument/2006/relationships/hyperlink" Target="mailto:Joseph@PrideR.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://www.shairo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-139700"/>
            <a:ext cx="9677400" cy="69977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                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Patent Presented By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Joseph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Tsiyoni, CEO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Gradual Price Reduction Patent –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Goods &amp; Services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(AKA INTERNET TRADING;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U.S. Patent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8359230)      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ALSO: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Tsiyoni’s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 &amp; Copyrighted  Mathematical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</a:t>
            </a:r>
            <a:r>
              <a:rPr lang="en-US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Joseph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Tsiyoni, Founder, Inventor, President Tsiyoni@cox.net</a:t>
            </a:r>
            <a:b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55"/>
          <a:stretch/>
        </p:blipFill>
        <p:spPr bwMode="auto">
          <a:xfrm>
            <a:off x="-228600" y="0"/>
            <a:ext cx="9067800" cy="1371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21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4-YEAR PROJECTION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" y="685800"/>
            <a:ext cx="9067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700" y="12700"/>
            <a:ext cx="9144000" cy="884238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Investment &amp; Exit Summary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726775"/>
              </p:ext>
            </p:extLst>
          </p:nvPr>
        </p:nvGraphicFramePr>
        <p:xfrm>
          <a:off x="685800" y="838200"/>
          <a:ext cx="3048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INVESTMENT</a:t>
                      </a:r>
                      <a:endParaRPr lang="en-US" sz="3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91090"/>
              </p:ext>
            </p:extLst>
          </p:nvPr>
        </p:nvGraphicFramePr>
        <p:xfrm>
          <a:off x="5029200" y="838200"/>
          <a:ext cx="28575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EXIT &amp; ROI</a:t>
                      </a:r>
                      <a:endParaRPr lang="en-US" sz="3000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1524000"/>
            <a:ext cx="4114800" cy="533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/>
              <a:t>●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Investment: $1,100,000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●Valuation:    $4,000,000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 Ownerships: Buy-Out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USE OF FUND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T+Website: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100K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Operation: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100K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 Personnel: 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400K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 Marketing:   500K</a:t>
            </a:r>
          </a:p>
          <a:p>
            <a:pPr marL="0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84700" y="1524000"/>
            <a:ext cx="4419600" cy="533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●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M&amp;A</a:t>
            </a:r>
            <a:r>
              <a:rPr lang="en-US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Merger may be with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major or Smaller  Auction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Companies.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3100" u="sng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ACQUISITION</a:t>
            </a:r>
            <a:r>
              <a:rPr lang="en-US" sz="31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eBay Acquired Korean</a:t>
            </a:r>
          </a:p>
          <a:p>
            <a:pPr marL="0" indent="0">
              <a:buNone/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 Internet  Auction, Ltd.</a:t>
            </a:r>
          </a:p>
          <a:p>
            <a:pPr marL="0" indent="0">
              <a:buNone/>
            </a:pP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As Site Growth,          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   Acquisition Possibilities 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   Increases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Thank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 for your time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-12879" y="1417638"/>
            <a:ext cx="9156879" cy="5723389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Tsiyoni, President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Joseph@Shairon.com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&amp;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Tsiyoni@cox.net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480-949-0894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www.shairon.com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  <a:p>
            <a:pPr marL="0" indent="0" algn="ctr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1000" y="4343400"/>
            <a:ext cx="8394700" cy="1676400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Tsiyoni’s Patent &amp; Copyrighted  Mathematical Formula Will Bring A Major Change in Online Trading!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6066"/>
            <a:ext cx="978408" cy="9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4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899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04679"/>
              </p:ext>
            </p:extLst>
          </p:nvPr>
        </p:nvGraphicFramePr>
        <p:xfrm>
          <a:off x="0" y="762000"/>
          <a:ext cx="9144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6475"/>
                <a:gridCol w="2581377"/>
                <a:gridCol w="2216148"/>
              </a:tblGrid>
              <a:tr h="6096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eBay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1B2BA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(1.7</a:t>
                      </a:r>
                      <a:r>
                        <a:rPr lang="en-US" sz="2400" baseline="0" dirty="0" smtClean="0">
                          <a:solidFill>
                            <a:srgbClr val="1B2BA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 Ads Daily)</a:t>
                      </a:r>
                      <a:endParaRPr lang="en-US" sz="2800" dirty="0" smtClean="0">
                        <a:solidFill>
                          <a:srgbClr val="1B2BA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 2"/>
                        </a:rPr>
                        <a:t></a:t>
                      </a:r>
                      <a:r>
                        <a:rPr lang="en-US" sz="28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Powerful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 2"/>
                        </a:rPr>
                        <a:t></a:t>
                      </a:r>
                      <a:r>
                        <a:rPr lang="en-US" sz="28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Largest</a:t>
                      </a: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1" name="Rounded Rectangle 4"/>
          <p:cNvSpPr/>
          <p:nvPr/>
        </p:nvSpPr>
        <p:spPr>
          <a:xfrm>
            <a:off x="-63498" y="1548699"/>
            <a:ext cx="8934450" cy="4571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●Auctions Only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</a:t>
            </a: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Methods </a:t>
            </a:r>
          </a:p>
        </p:txBody>
      </p:sp>
      <p:sp>
        <p:nvSpPr>
          <p:cNvPr id="12" name="Rounded Rectangle 4"/>
          <p:cNvSpPr/>
          <p:nvPr/>
        </p:nvSpPr>
        <p:spPr>
          <a:xfrm>
            <a:off x="-76199" y="1980498"/>
            <a:ext cx="9169400" cy="42155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defTabSz="1422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●Auctions Decreases Significantly</a:t>
            </a:r>
            <a:r>
              <a:rPr lang="en-US" sz="28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Rounded Rectangle 4"/>
          <p:cNvSpPr/>
          <p:nvPr/>
        </p:nvSpPr>
        <p:spPr>
          <a:xfrm>
            <a:off x="-63498" y="2424196"/>
            <a:ext cx="9156700" cy="42155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●Boring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●Excitement </a:t>
            </a: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Gone  </a:t>
            </a:r>
            <a:r>
              <a:rPr lang="en-US" sz="28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Rounded Rectangle 4"/>
          <p:cNvSpPr/>
          <p:nvPr/>
        </p:nvSpPr>
        <p:spPr>
          <a:xfrm>
            <a:off x="-50798" y="2819657"/>
            <a:ext cx="9143999" cy="42155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defTabSz="1422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●7-10 Days waiting Not Acceptable</a:t>
            </a:r>
            <a:r>
              <a:rPr lang="en-US" sz="28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Rounded Rectangle 4"/>
          <p:cNvSpPr/>
          <p:nvPr/>
        </p:nvSpPr>
        <p:spPr>
          <a:xfrm>
            <a:off x="-63498" y="3241216"/>
            <a:ext cx="9156699" cy="42155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defTabSz="1422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●Became Mostly Internet Store</a:t>
            </a:r>
            <a:r>
              <a:rPr lang="en-US" sz="28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Rounded Rectangle 4"/>
          <p:cNvSpPr/>
          <p:nvPr/>
        </p:nvSpPr>
        <p:spPr>
          <a:xfrm>
            <a:off x="-76198" y="3662775"/>
            <a:ext cx="9169399" cy="42155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defTabSz="1422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●Buyers Become Impatient</a:t>
            </a:r>
            <a:r>
              <a:rPr lang="en-US" sz="28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Rounded Rectangle 4"/>
          <p:cNvSpPr/>
          <p:nvPr/>
        </p:nvSpPr>
        <p:spPr>
          <a:xfrm>
            <a:off x="-50799" y="4178499"/>
            <a:ext cx="9144000" cy="42155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defTabSz="1422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●Sellers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Reluctantly </a:t>
            </a:r>
            <a:r>
              <a:rPr lang="en-US" sz="32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Satisfy With Initial Price</a:t>
            </a:r>
            <a:endParaRPr lang="en-US" sz="2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329117"/>
              </p:ext>
            </p:extLst>
          </p:nvPr>
        </p:nvGraphicFramePr>
        <p:xfrm>
          <a:off x="-19049" y="4606133"/>
          <a:ext cx="9113834" cy="956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226"/>
                <a:gridCol w="6208328"/>
                <a:gridCol w="208280"/>
              </a:tblGrid>
              <a:tr h="9564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2.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All Auction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   Sites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b="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Despite Millions of Auctions, All Sites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Experience S</a:t>
                      </a:r>
                      <a:r>
                        <a:rPr lang="en-US" sz="2600" b="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ame Problems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19992"/>
              </p:ext>
            </p:extLst>
          </p:nvPr>
        </p:nvGraphicFramePr>
        <p:xfrm>
          <a:off x="0" y="5562600"/>
          <a:ext cx="9093201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3201"/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Sellers Still Want To sell Anyway,</a:t>
                      </a:r>
                    </a:p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But Changes Will Revive Industry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174" y="2438125"/>
            <a:ext cx="412751" cy="3937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90" y="2845754"/>
            <a:ext cx="384810" cy="39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83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98914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750"/>
              </a:spcBef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750"/>
              </a:spcBef>
              <a:buNone/>
            </a:pP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750"/>
              </a:spcBef>
              <a:buNone/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●A </a:t>
            </a:r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New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Patent – Internet Trading (Goods &amp; Services)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●A </a:t>
            </a:r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New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Method of Gradual Price Reduction™: Price Is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Gradually Reduced @ Unknown %, Unknown Time!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New: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Tsiyoni’s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Mathematical Formula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●A </a:t>
            </a:r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New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Spirit; Interesting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Revolutionary Methods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●Buyer “Grabs” Item – Ending Posting – Starting  a New One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●Reduces Posting Duration 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●Retailers Can Brilliantly Implement Existing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Price Model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●Will Take Portion of  Existing “Internet Stores” Model</a:t>
            </a:r>
          </a:p>
          <a:p>
            <a:pPr marL="0" indent="0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152400"/>
            <a:ext cx="598914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 Shairon Solution</a:t>
            </a:r>
            <a:endParaRPr lang="en-US" sz="36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9400" y="5803900"/>
            <a:ext cx="8077200" cy="685800"/>
          </a:xfrm>
          <a:prstGeom prst="round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u="sng" dirty="0" smtClean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Time </a:t>
            </a:r>
            <a:r>
              <a:rPr lang="en-US" sz="26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For Change; Industry </a:t>
            </a:r>
            <a:r>
              <a:rPr lang="en-US" sz="2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Carves </a:t>
            </a:r>
            <a:r>
              <a:rPr lang="en-US" sz="26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For It ! </a:t>
            </a:r>
          </a:p>
          <a:p>
            <a:endParaRPr lang="en-US" sz="36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4834"/>
            <a:ext cx="702425" cy="67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77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220200" cy="685800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 </a:t>
            </a:r>
            <a:r>
              <a:rPr lang="en-US" sz="4000" b="1" dirty="0" smtClean="0"/>
              <a:t>                                         </a:t>
            </a:r>
            <a:br>
              <a:rPr lang="en-US" sz="4000" b="1" dirty="0" smtClean="0"/>
            </a:br>
            <a:r>
              <a:rPr lang="en-US" sz="4000" b="1" dirty="0" smtClean="0"/>
              <a:t>                         </a:t>
            </a:r>
            <a:br>
              <a:rPr lang="en-US" sz="4000" b="1" dirty="0" smtClean="0"/>
            </a:br>
            <a:r>
              <a:rPr lang="en-US" sz="4000" b="1" dirty="0"/>
              <a:t> </a:t>
            </a:r>
            <a:r>
              <a:rPr lang="en-US" sz="4000" b="1" dirty="0" smtClean="0"/>
              <a:t>                  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52400"/>
            <a:ext cx="978408" cy="9875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52" y="1604962"/>
            <a:ext cx="8487447" cy="510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87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b="1" dirty="0" smtClean="0">
                <a:latin typeface="Arial Black" panose="020B0A04020102020204" pitchFamily="34" charset="0"/>
              </a:rPr>
              <a:t> </a:t>
            </a:r>
            <a:r>
              <a:rPr lang="en-US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 Opportunity                 </a:t>
            </a:r>
            <a:r>
              <a:rPr lang="en-US" sz="4300" b="1" u="sng" dirty="0">
                <a:latin typeface="Arial Black" panose="020B0A04020102020204" pitchFamily="34" charset="0"/>
              </a:rPr>
              <a:t/>
            </a:r>
            <a:br>
              <a:rPr lang="en-US" sz="4300" b="1" u="sng" dirty="0">
                <a:latin typeface="Arial Black" panose="020B0A04020102020204" pitchFamily="34" charset="0"/>
              </a:rPr>
            </a:br>
            <a:r>
              <a:rPr lang="en-US" sz="5200" b="1" dirty="0" smtClean="0">
                <a:latin typeface="Arial Black" panose="020B0A04020102020204" pitchFamily="34" charset="0"/>
              </a:rPr>
              <a:t>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69028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6851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 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●Millions Individuals Selling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On Internet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78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●Many Business Selling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Goods &amp; Services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77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●Frustrated Sellers</a:t>
                      </a:r>
                      <a:r>
                        <a:rPr lang="en-US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Auction Types</a:t>
                      </a:r>
                      <a:endParaRPr lang="en-US" sz="3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66123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●’High Priced’ items Sellers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0203">
                <a:tc>
                  <a:txBody>
                    <a:bodyPr/>
                    <a:lstStyle/>
                    <a:p>
                      <a:pPr algn="l"/>
                      <a:endParaRPr lang="en-US" sz="100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62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●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’Gave-Up’ Sellers Recognizing and Waiting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A New Spirit, Exciting New Method</a:t>
                      </a:r>
                      <a:endParaRPr lang="en-US" sz="28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94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●Major Retailers May Purchase Licensing </a:t>
                      </a:r>
                      <a:endParaRPr lang="en-US" sz="3200" b="1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algn="l"/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374202"/>
              </p:ext>
            </p:extLst>
          </p:nvPr>
        </p:nvGraphicFramePr>
        <p:xfrm>
          <a:off x="152400" y="5715000"/>
          <a:ext cx="88392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/>
              </a:tblGrid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   Gradual Price Reduction© May Take</a:t>
                      </a:r>
                    </a:p>
                    <a:p>
                      <a:pPr algn="ctr"/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Over Auctions Method Gradually!</a:t>
                      </a:r>
                      <a:endParaRPr lang="en-US" sz="3000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8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 Business Model</a:t>
            </a:r>
            <a:endParaRPr lang="en-US" sz="4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267200" cy="4906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0B0F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2131486"/>
              </p:ext>
            </p:extLst>
          </p:nvPr>
        </p:nvGraphicFramePr>
        <p:xfrm>
          <a:off x="38100" y="838200"/>
          <a:ext cx="4686300" cy="661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0"/>
              </a:tblGrid>
              <a:tr h="6096000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      </a:t>
                      </a: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Customers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 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Entire public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Businesses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Dealers: Cars, Goods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dirty="0" smtClean="0"/>
                        <a:t>    </a:t>
                      </a: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Venture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b="1" dirty="0" smtClean="0">
                          <a:solidFill>
                            <a:srgbClr val="00B0F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Website (to Improve)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</a:t>
                      </a:r>
                      <a:r>
                        <a:rPr lang="en-US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Professional Team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eBay type of Model,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based on</a:t>
                      </a:r>
                      <a:r>
                        <a:rPr lang="en-US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Patent &amp;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Mathematical Formula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  <a:tr h="478029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526979"/>
              </p:ext>
            </p:extLst>
          </p:nvPr>
        </p:nvGraphicFramePr>
        <p:xfrm>
          <a:off x="4724400" y="838200"/>
          <a:ext cx="44196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</a:tblGrid>
              <a:tr h="6096000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Operation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</a:t>
                      </a:r>
                      <a:r>
                        <a:rPr lang="en-US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Forming LLC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Operational Web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Sales &amp; Marketing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P.R.,</a:t>
                      </a:r>
                      <a:r>
                        <a:rPr lang="en-US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Networking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Own Server, IT   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IP Obtained, Solely   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</a:t>
                      </a:r>
                      <a:r>
                        <a:rPr lang="en-US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Owned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72439"/>
              </p:ext>
            </p:extLst>
          </p:nvPr>
        </p:nvGraphicFramePr>
        <p:xfrm>
          <a:off x="4876800" y="5029200"/>
          <a:ext cx="4114800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2000" b="1" u="sng" dirty="0" smtClean="0">
                          <a:solidFill>
                            <a:srgbClr val="0000CC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UNDERLYING  MAGIC:</a:t>
                      </a:r>
                      <a:endParaRPr lang="en-US" sz="2000" b="1" dirty="0" smtClean="0">
                        <a:solidFill>
                          <a:srgbClr val="0000CC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Only Site To Use Our Patented </a:t>
                      </a:r>
                      <a:r>
                        <a:rPr lang="en-US" sz="200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“Gradual Price Reduction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™.</a:t>
                      </a:r>
                      <a:b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7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      Competitive Advantage</a:t>
            </a:r>
            <a:endParaRPr lang="en-US" sz="4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267200" cy="4906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0B0F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3061926"/>
              </p:ext>
            </p:extLst>
          </p:nvPr>
        </p:nvGraphicFramePr>
        <p:xfrm>
          <a:off x="0" y="838200"/>
          <a:ext cx="4724400" cy="1173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0"/>
              </a:tblGrid>
              <a:tr h="6096000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      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  <a:tr h="5638800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145417"/>
              </p:ext>
            </p:extLst>
          </p:nvPr>
        </p:nvGraphicFramePr>
        <p:xfrm>
          <a:off x="4724400" y="838200"/>
          <a:ext cx="44196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</a:tblGrid>
              <a:tr h="6096000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Half Frame 6"/>
          <p:cNvSpPr/>
          <p:nvPr/>
        </p:nvSpPr>
        <p:spPr>
          <a:xfrm rot="16200000">
            <a:off x="-496886" y="1547810"/>
            <a:ext cx="5959475" cy="4660901"/>
          </a:xfrm>
          <a:prstGeom prst="halfFrame">
            <a:avLst>
              <a:gd name="adj1" fmla="val 5892"/>
              <a:gd name="adj2" fmla="val 509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9792" y="898524"/>
            <a:ext cx="4098408" cy="4745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COMPETITION: 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7946" y="1435099"/>
            <a:ext cx="4114800" cy="4745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●Use Mostly ‘Auctions’ 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" y="2011596"/>
            <a:ext cx="4114800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●eBay: 1.7 B Ads  Daily 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" y="2478368"/>
            <a:ext cx="4114800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●Different Auctions Types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62492" y="3531817"/>
            <a:ext cx="4085708" cy="50678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●Real Time Auctions</a:t>
            </a:r>
          </a:p>
          <a:p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9792" y="5009568"/>
            <a:ext cx="4098408" cy="1543632"/>
          </a:xfrm>
          <a:prstGeom prst="roundRect">
            <a:avLst>
              <a:gd name="adj" fmla="val 13991"/>
            </a:avLst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All Auction Sites Use The Same General Principle of Auction, Including ‘Buy It Now’.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9792" y="2952657"/>
            <a:ext cx="4098408" cy="55254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●Specific Item Auctions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780208" y="1422400"/>
            <a:ext cx="4267200" cy="4999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Exclusive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Patent/Formula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792906" y="898523"/>
            <a:ext cx="4267200" cy="4745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Shairon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1596" y="4087387"/>
            <a:ext cx="4098408" cy="63701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Stores–Fixed Prices</a:t>
            </a:r>
            <a:endParaRPr lang="en-US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792906" y="2011597"/>
            <a:ext cx="4267200" cy="72129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Changing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Industry: Alternative to All Auctions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813300" y="2885002"/>
            <a:ext cx="4267200" cy="62019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Gradual 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Reduction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Method: Tsiyoni’s Formula  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80208" y="3640988"/>
            <a:ext cx="4267200" cy="76833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Exciting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Interesting: Will Encourage Switch To !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80208" y="4887931"/>
            <a:ext cx="4267200" cy="50331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Licensing 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00853" y="4429674"/>
            <a:ext cx="4267200" cy="3603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Better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 “But It Now”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788406" y="5391250"/>
            <a:ext cx="4292094" cy="1466750"/>
          </a:xfrm>
          <a:prstGeom prst="roundRect">
            <a:avLst>
              <a:gd name="adj" fmla="val 13991"/>
            </a:avLst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Revolutionizing Internet Trading; Alternative To  Auctions (May Include) 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5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24" grpId="0" animBg="1"/>
      <p:bldP spid="26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9" y="582427"/>
            <a:ext cx="9220200" cy="628015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------------------------------------------------------------------------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Marketing &amp; Sales Strategy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own Arrow Callout 13"/>
          <p:cNvSpPr/>
          <p:nvPr/>
        </p:nvSpPr>
        <p:spPr>
          <a:xfrm>
            <a:off x="1085850" y="1280451"/>
            <a:ext cx="7829550" cy="2691287"/>
          </a:xfrm>
          <a:prstGeom prst="downArrowCallout">
            <a:avLst>
              <a:gd name="adj1" fmla="val 5463"/>
              <a:gd name="adj2" fmla="val 12299"/>
              <a:gd name="adj3" fmla="val 15899"/>
              <a:gd name="adj4" fmla="val 84101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710455" y="1447800"/>
            <a:ext cx="5803900" cy="59465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Shairon Internet Trade</a:t>
            </a:r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89586" y="2418370"/>
            <a:ext cx="2438400" cy="926032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U.S. Marketing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523314" y="2418370"/>
            <a:ext cx="2717800" cy="926032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Retailers Association</a:t>
            </a:r>
            <a:endParaRPr lang="en-US" sz="2400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83458" y="3722502"/>
            <a:ext cx="3200400" cy="944951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&amp;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450289" y="3722502"/>
            <a:ext cx="3388910" cy="94495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Licensing or Selling Rights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17500" y="4996967"/>
            <a:ext cx="2514600" cy="71427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●Telemarketing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Sales</a:t>
            </a:r>
          </a:p>
        </p:txBody>
      </p:sp>
      <p:cxnSp>
        <p:nvCxnSpPr>
          <p:cNvPr id="23" name="Straight Arrow Connector 22"/>
          <p:cNvCxnSpPr>
            <a:endCxn id="22" idx="1"/>
          </p:cNvCxnSpPr>
          <p:nvPr/>
        </p:nvCxnSpPr>
        <p:spPr>
          <a:xfrm>
            <a:off x="2383658" y="4667453"/>
            <a:ext cx="3228747" cy="714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536700" y="4667453"/>
            <a:ext cx="707258" cy="328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612405" y="4995509"/>
            <a:ext cx="2438400" cy="772433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P.R.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Emails</a:t>
            </a: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013386" y="5867400"/>
            <a:ext cx="3244413" cy="69940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T.V. </a:t>
            </a: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Business Contact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>
            <a:stCxn id="19" idx="2"/>
          </p:cNvCxnSpPr>
          <p:nvPr/>
        </p:nvCxnSpPr>
        <p:spPr>
          <a:xfrm>
            <a:off x="2383658" y="4667453"/>
            <a:ext cx="1251934" cy="1100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949" y="1332433"/>
            <a:ext cx="978408" cy="9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1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9220"/>
            <a:ext cx="9144000" cy="63246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CEO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0" y="12700"/>
            <a:ext cx="922020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Management Team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4" y="592267"/>
            <a:ext cx="6400797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Founder, owner, Architect  &amp; CEO, Dollars-AD.com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</a:t>
            </a:r>
            <a:endParaRPr lang="en-US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●B.A. - Pub. Admin, Law; Accounting, MS, Web Design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●30 years Experience: Exec. Auditor,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Dir., Analyst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●28 years entrepreneur, owner, S.I.T. invention company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●Inventor, manufacturer, author of 16 books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●Recipient of dozens of efficiency awards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●19 years-owner, SofiDent Dental: Import &amp; Distribution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●Inventor, designer, manufacturer: PrideR, PrideR.com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27037" y="2795081"/>
            <a:ext cx="63119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92408" y="5257800"/>
            <a:ext cx="640079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●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V/P of Marketing Will be recruited at the right time.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383" y="5172827"/>
            <a:ext cx="214603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V/P Marketing</a:t>
            </a:r>
            <a:endParaRPr lang="en-US" sz="20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41" y="926501"/>
            <a:ext cx="1450207" cy="169787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49384" y="2756524"/>
            <a:ext cx="214604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Rob Loy – </a:t>
            </a:r>
          </a:p>
          <a:p>
            <a:r>
              <a:rPr lang="en-US" sz="2000" b="1" dirty="0" smtClean="0"/>
              <a:t>V/P Technology</a:t>
            </a:r>
            <a:endParaRPr lang="en-US" sz="2000" b="1" dirty="0">
              <a:latin typeface="+mn-lt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2794282" y="625493"/>
            <a:ext cx="487412" cy="301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4" y="5836950"/>
            <a:ext cx="14763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4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3624</TotalTime>
  <Words>738</Words>
  <Application>Microsoft Office PowerPoint</Application>
  <PresentationFormat>On-screen Show (4:3)</PresentationFormat>
  <Paragraphs>162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Wingdings 2</vt:lpstr>
      <vt:lpstr>Office Theme</vt:lpstr>
      <vt:lpstr>                       Patent Presented By Joseph Tsiyoni, CEO      Online Gradual Price Reduction Patent –         Goods &amp; Services       (AKA INTERNET TRADING; U.S. Patent 8359230)                                                        ALSO: Tsiyoni’s Patent &amp; Copyrighted  Mathematical Formula Joseph Tsiyoni, Founder, Inventor, President Tsiyoni@cox.net </vt:lpstr>
      <vt:lpstr>PowerPoint Presentation</vt:lpstr>
      <vt:lpstr>PowerPoint Presentation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</vt:lpstr>
      <vt:lpstr>  Business Model</vt:lpstr>
      <vt:lpstr>       Competitive Advantage</vt:lpstr>
      <vt:lpstr>     Marketing &amp; Sales Strategy</vt:lpstr>
      <vt:lpstr>                           Management Team</vt:lpstr>
      <vt:lpstr>4-YEAR PROJECTION</vt:lpstr>
      <vt:lpstr>Investment &amp; Exit Summary</vt:lpstr>
      <vt:lpstr>   Thank you for your time!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PrideR™</dc:title>
  <dc:creator>joseph</dc:creator>
  <cp:lastModifiedBy>joseph tsiyoni</cp:lastModifiedBy>
  <cp:revision>336</cp:revision>
  <cp:lastPrinted>2014-02-19T21:10:12Z</cp:lastPrinted>
  <dcterms:created xsi:type="dcterms:W3CDTF">2013-10-12T00:27:47Z</dcterms:created>
  <dcterms:modified xsi:type="dcterms:W3CDTF">2023-05-25T22:29:53Z</dcterms:modified>
</cp:coreProperties>
</file>